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  <p:sldMasterId id="2147484019" r:id="rId2"/>
    <p:sldMasterId id="2147484031" r:id="rId3"/>
    <p:sldMasterId id="2147484043" r:id="rId4"/>
    <p:sldMasterId id="2147484091" r:id="rId5"/>
  </p:sldMasterIdLst>
  <p:notesMasterIdLst>
    <p:notesMasterId r:id="rId33"/>
  </p:notesMasterIdLst>
  <p:sldIdLst>
    <p:sldId id="320" r:id="rId6"/>
    <p:sldId id="273" r:id="rId7"/>
    <p:sldId id="259" r:id="rId8"/>
    <p:sldId id="305" r:id="rId9"/>
    <p:sldId id="308" r:id="rId10"/>
    <p:sldId id="309" r:id="rId11"/>
    <p:sldId id="310" r:id="rId12"/>
    <p:sldId id="312" r:id="rId13"/>
    <p:sldId id="313" r:id="rId14"/>
    <p:sldId id="322" r:id="rId15"/>
    <p:sldId id="323" r:id="rId16"/>
    <p:sldId id="324" r:id="rId17"/>
    <p:sldId id="339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00FF"/>
    <a:srgbClr val="CC00FF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29" autoAdjust="0"/>
  </p:normalViewPr>
  <p:slideViewPr>
    <p:cSldViewPr snapToGrid="0">
      <p:cViewPr varScale="1">
        <p:scale>
          <a:sx n="109" d="100"/>
          <a:sy n="109" d="100"/>
        </p:scale>
        <p:origin x="65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51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768F-96D7-43F3-B42E-A303ED67C8A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708B3-ADFA-4612-8BE1-B1DB733919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05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8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FD02B-9F2F-4F8A-8A0D-61E5FE06D1DE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E8410-C3D3-48A9-8810-612CE8A60D68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7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B026-E421-43C2-86A2-6707DB871EB9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50A6-61FA-4F7A-8871-AE22C85A9479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9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DD337-12F6-4DBD-9BB9-294CD310289B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B6A23-4B73-48BA-A949-0BFB7482F33E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3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8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FD02B-9F2F-4F8A-8A0D-61E5FE06D1DE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E8410-C3D3-48A9-8810-612CE8A60D68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30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2595E-D981-4499-BBF7-16DBFE60850A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7F5F9-6397-43ED-AC62-1B6D386B2D83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44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C2B43-E113-4344-9BA5-6AA4C281EF47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C6301-1F6B-4EF9-9B3D-413D76627EAA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27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8107E-EC0E-4882-B859-5BF99975F909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E4CC0-7E7D-49B8-98D6-DD1A57AF1D2B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83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D4D73-CD98-45F0-8624-C88AA8A28D48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D7949-88CD-439D-BB17-ECF9DBC1A6CD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78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40096-2329-4AE7-86E7-57A89D21D43B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C7C3E-D11D-4CD8-ABF7-0FF33E087018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93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6B3F-F875-4986-9D4A-69B95F66410A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48E5A-CAE6-4B51-A91B-3E6C2A889EEF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35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59EEF-7E5B-46E2-8B3A-D40859557EE2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A5363-9AEB-4A4D-9C9D-CC211DC153E5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2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2595E-D981-4499-BBF7-16DBFE60850A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7F5F9-6397-43ED-AC62-1B6D386B2D83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92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C589E-E28B-4012-A621-C5EED1DF3A5C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AE0B9-7197-402A-B8CD-5A3C06EA26DB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768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B026-E421-43C2-86A2-6707DB871EB9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50A6-61FA-4F7A-8871-AE22C85A9479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45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DD337-12F6-4DBD-9BB9-294CD310289B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B6A23-4B73-48BA-A949-0BFB7482F33E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17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7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FD02B-9F2F-4F8A-8A0D-61E5FE06D1DE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E8410-C3D3-48A9-8810-612CE8A60D68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551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2595E-D981-4499-BBF7-16DBFE60850A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7F5F9-6397-43ED-AC62-1B6D386B2D83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49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5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C2B43-E113-4344-9BA5-6AA4C281EF47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C6301-1F6B-4EF9-9B3D-413D76627EAA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70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8107E-EC0E-4882-B859-5BF99975F909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E4CC0-7E7D-49B8-98D6-DD1A57AF1D2B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7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0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D4D73-CD98-45F0-8624-C88AA8A28D48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D7949-88CD-439D-BB17-ECF9DBC1A6CD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1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40096-2329-4AE7-86E7-57A89D21D43B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C7C3E-D11D-4CD8-ABF7-0FF33E087018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37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6B3F-F875-4986-9D4A-69B95F66410A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48E5A-CAE6-4B51-A91B-3E6C2A889EEF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2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C2B43-E113-4344-9BA5-6AA4C281EF47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C6301-1F6B-4EF9-9B3D-413D76627EAA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95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59EEF-7E5B-46E2-8B3A-D40859557EE2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A5363-9AEB-4A4D-9C9D-CC211DC153E5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65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C589E-E28B-4012-A621-C5EED1DF3A5C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AE0B9-7197-402A-B8CD-5A3C06EA26DB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89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B026-E421-43C2-86A2-6707DB871EB9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50A6-61FA-4F7A-8871-AE22C85A9479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71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DD337-12F6-4DBD-9BB9-294CD310289B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B6A23-4B73-48BA-A949-0BFB7482F33E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28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7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FD02B-9F2F-4F8A-8A0D-61E5FE06D1DE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E8410-C3D3-48A9-8810-612CE8A60D68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58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2595E-D981-4499-BBF7-16DBFE60850A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7F5F9-6397-43ED-AC62-1B6D386B2D83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34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C2B43-E113-4344-9BA5-6AA4C281EF47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C6301-1F6B-4EF9-9B3D-413D76627EAA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23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8107E-EC0E-4882-B859-5BF99975F909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E4CC0-7E7D-49B8-98D6-DD1A57AF1D2B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36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D4D73-CD98-45F0-8624-C88AA8A28D48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D7949-88CD-439D-BB17-ECF9DBC1A6CD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470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40096-2329-4AE7-86E7-57A89D21D43B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C7C3E-D11D-4CD8-ABF7-0FF33E087018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1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8107E-EC0E-4882-B859-5BF99975F909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E4CC0-7E7D-49B8-98D6-DD1A57AF1D2B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125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6B3F-F875-4986-9D4A-69B95F66410A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48E5A-CAE6-4B51-A91B-3E6C2A889EEF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95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59EEF-7E5B-46E2-8B3A-D40859557EE2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A5363-9AEB-4A4D-9C9D-CC211DC153E5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38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C589E-E28B-4012-A621-C5EED1DF3A5C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AE0B9-7197-402A-B8CD-5A3C06EA26DB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243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B026-E421-43C2-86A2-6707DB871EB9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50A6-61FA-4F7A-8871-AE22C85A9479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48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DD337-12F6-4DBD-9BB9-294CD310289B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B6A23-4B73-48BA-A949-0BFB7482F33E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850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F6FD02B-9F2F-4F8A-8A0D-61E5FE06D1DE}" type="datetimeFigureOut">
              <a:rPr lang="ru-RU" smtClean="0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CAE8410-C3D3-48A9-8810-612CE8A60D68}" type="slidenum">
              <a:rPr lang="ru-RU" smtClean="0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22595E-D981-4499-BBF7-16DBFE60850A}" type="datetimeFigureOut">
              <a:rPr lang="ru-RU" smtClean="0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7F5F9-6397-43ED-AC62-1B6D386B2D83}" type="slidenum">
              <a:rPr lang="ru-RU" smtClean="0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1" y="2821840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1" y="1905002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72C2B43-E113-4344-9BA5-6AA4C281EF47}" type="datetimeFigureOut">
              <a:rPr lang="ru-RU" smtClean="0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pPr>
              <a:defRPr/>
            </a:pPr>
            <a:fld id="{0C1C6301-1F6B-4EF9-9B3D-413D76627EAA}" type="slidenum">
              <a:rPr lang="ru-RU" smtClean="0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1744" y="1600204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8107E-EC0E-4882-B859-5BF99975F909}" type="datetimeFigureOut">
              <a:rPr lang="ru-RU" smtClean="0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E4CC0-7E7D-49B8-98D6-DD1A57AF1D2B}" type="slidenum">
              <a:rPr lang="ru-RU" smtClean="0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3D4D73-CD98-45F0-8624-C88AA8A28D48}" type="datetimeFigureOut">
              <a:rPr lang="ru-RU" smtClean="0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D7949-88CD-439D-BB17-ECF9DBC1A6CD}" type="slidenum">
              <a:rPr lang="ru-RU" smtClean="0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D4D73-CD98-45F0-8624-C88AA8A28D48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D7949-88CD-439D-BB17-ECF9DBC1A6CD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995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540096-2329-4AE7-86E7-57A89D21D43B}" type="datetimeFigureOut">
              <a:rPr lang="ru-RU" smtClean="0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C7C3E-D11D-4CD8-ABF7-0FF33E087018}" type="slidenum">
              <a:rPr lang="ru-RU" smtClean="0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8AE6B3F-F875-4986-9D4A-69B95F66410A}" type="datetimeFigureOut">
              <a:rPr lang="ru-RU" smtClean="0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48E5A-CAE6-4B51-A91B-3E6C2A889EEF}" type="slidenum">
              <a:rPr lang="ru-RU" smtClean="0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59EEF-7E5B-46E2-8B3A-D40859557EE2}" type="datetimeFigureOut">
              <a:rPr lang="ru-RU" smtClean="0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A5363-9AEB-4A4D-9C9D-CC211DC153E5}" type="slidenum">
              <a:rPr lang="ru-RU" smtClean="0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797299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795611" y="99881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2C589E-E28B-4012-A621-C5EED1DF3A5C}" type="datetimeFigureOut">
              <a:rPr lang="ru-RU" smtClean="0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AE0B9-7197-402A-B8CD-5A3C06EA26DB}" type="slidenum">
              <a:rPr lang="ru-RU" smtClean="0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1B026-E421-43C2-86A2-6707DB871EB9}" type="datetimeFigureOut">
              <a:rPr lang="ru-RU" smtClean="0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550A6-61FA-4F7A-8871-AE22C85A9479}" type="slidenum">
              <a:rPr lang="ru-RU" smtClean="0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74958"/>
            <a:ext cx="2032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pPr>
              <a:defRPr/>
            </a:pPr>
            <a:fld id="{558DD337-12F6-4DBD-9BB9-294CD310289B}" type="datetimeFigureOut">
              <a:rPr lang="ru-RU" smtClean="0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9BB6A23-4B73-48BA-A949-0BFB7482F33E}" type="slidenum">
              <a:rPr lang="ru-RU" smtClean="0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40096-2329-4AE7-86E7-57A89D21D43B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C7C3E-D11D-4CD8-ABF7-0FF33E087018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8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6B3F-F875-4986-9D4A-69B95F66410A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48E5A-CAE6-4B51-A91B-3E6C2A889EEF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5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59EEF-7E5B-46E2-8B3A-D40859557EE2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A5363-9AEB-4A4D-9C9D-CC211DC153E5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6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C589E-E28B-4012-A621-C5EED1DF3A5C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AE0B9-7197-402A-B8CD-5A3C06EA26DB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3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4E8BD3-307C-461C-A5F3-82242F905F9B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0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A24036-A004-4501-A339-AF4916219534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3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4E8BD3-307C-461C-A5F3-82242F905F9B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A24036-A004-4501-A339-AF4916219534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1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0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4E8BD3-307C-461C-A5F3-82242F905F9B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0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0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A24036-A004-4501-A339-AF4916219534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9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4E8BD3-307C-461C-A5F3-82242F905F9B}" type="datetimeFigureOut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9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A24036-A004-4501-A339-AF4916219534}" type="slidenum">
              <a:rPr lang="ru-RU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1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14E8BD3-307C-461C-A5F3-82242F905F9B}" type="datetimeFigureOut">
              <a:rPr lang="ru-RU" smtClean="0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13.12.2022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BA24036-A004-4501-A339-AF4916219534}" type="slidenum">
              <a:rPr lang="ru-RU" smtClean="0">
                <a:solidFill>
                  <a:srgbClr val="FF5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505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Relationship Id="rId4" Type="http://schemas.openxmlformats.org/officeDocument/2006/relationships/image" Target="http://i078.radikal.ru/0811/bf/870d61bf4a00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s43.radikal.ru/i102/0811/a1/e448732bc4bc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Relationship Id="rId5" Type="http://schemas.openxmlformats.org/officeDocument/2006/relationships/image" Target="http://i062.radikal.ru/0811/38/d2cb819872e8.jpg" TargetMode="Externa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34877" y="304800"/>
            <a:ext cx="6879883" cy="4407408"/>
          </a:xfrm>
        </p:spPr>
        <p:txBody>
          <a:bodyPr/>
          <a:lstStyle/>
          <a:p>
            <a:r>
              <a:rPr lang="ru-RU" sz="3600" dirty="0" smtClean="0"/>
              <a:t>Проект на тему «Сухое валяние». </a:t>
            </a:r>
            <a:br>
              <a:rPr lang="ru-RU" sz="3600" dirty="0" smtClean="0"/>
            </a:br>
            <a:r>
              <a:rPr lang="ru-RU" sz="3600" dirty="0" smtClean="0"/>
              <a:t>«Поэтапное выполнение куклы в технике сухого валяния».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72296" y="5383904"/>
            <a:ext cx="6819704" cy="11012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prstClr val="black"/>
                </a:solidFill>
                <a:latin typeface="Arial"/>
              </a:rPr>
              <a:t>Выполнила </a:t>
            </a:r>
            <a:r>
              <a:rPr lang="ru-RU" dirty="0" smtClean="0">
                <a:solidFill>
                  <a:prstClr val="black"/>
                </a:solidFill>
                <a:latin typeface="Arial"/>
              </a:rPr>
              <a:t>преподаватель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prstClr val="black"/>
                </a:solidFill>
                <a:latin typeface="Arial"/>
              </a:rPr>
              <a:t>МАУ ДО г. Тулуна «ДХШ»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prstClr val="black"/>
                </a:solidFill>
                <a:latin typeface="Arial"/>
              </a:rPr>
              <a:t>Биктоярова Кристина Викторовна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Поэтапное выполнение куклы в технике сухого валяния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валяние\N8D9Y6O-jU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3405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валяние\ryvKDlOxX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01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валяние\cD7ia72703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01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валяние\EP42UnqGq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360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валяние\62XTKMIUx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034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валяние\wVu3cy4Mg7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00545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валяние\9gujxeK0-v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01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валяние\eS2Fikp87H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360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валяние\jDM0rsCAK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01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8008" y="971515"/>
            <a:ext cx="10304491" cy="46166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>
            <a:spAutoFit/>
          </a:bodyPr>
          <a:lstStyle/>
          <a:p>
            <a:r>
              <a:rPr lang="ru-RU" sz="3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sz="3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проекта: 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</a:rPr>
              <a:t>На основе истории возникновения шерсти и в соответствии с изученной технологией валяния и </a:t>
            </a:r>
            <a:r>
              <a:rPr lang="ru-RU" sz="2200" b="1" dirty="0">
                <a:solidFill>
                  <a:srgbClr val="002060"/>
                </a:solidFill>
              </a:rPr>
              <a:t>обработки </a:t>
            </a:r>
            <a:r>
              <a:rPr lang="ru-RU" sz="2200" b="1" dirty="0" smtClean="0">
                <a:solidFill>
                  <a:srgbClr val="002060"/>
                </a:solidFill>
              </a:rPr>
              <a:t>шерсти, сделать куклу из шерсти. </a:t>
            </a:r>
            <a:endParaRPr lang="ru-RU" sz="2200" b="1" dirty="0">
              <a:solidFill>
                <a:srgbClr val="002060"/>
              </a:solidFill>
            </a:endParaRPr>
          </a:p>
          <a:p>
            <a:endParaRPr lang="ru-RU" sz="3000" b="1" dirty="0" smtClean="0">
              <a:solidFill>
                <a:srgbClr val="FFC000"/>
              </a:solidFill>
            </a:endParaRPr>
          </a:p>
          <a:p>
            <a:r>
              <a:rPr lang="ru-RU" sz="3000" b="1" u="sng" dirty="0" smtClean="0">
                <a:solidFill>
                  <a:srgbClr val="FFC000"/>
                </a:solidFill>
              </a:rPr>
              <a:t>Задачи:</a:t>
            </a:r>
          </a:p>
          <a:p>
            <a:endParaRPr lang="ru-RU" sz="1300" b="1" i="1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dirty="0"/>
              <a:t>и</a:t>
            </a:r>
            <a:r>
              <a:rPr lang="ru-RU" dirty="0" smtClean="0"/>
              <a:t>зучить </a:t>
            </a:r>
            <a:r>
              <a:rPr lang="ru-RU" dirty="0"/>
              <a:t>историю возникновения   изделий из шерсти. Выяснить </a:t>
            </a:r>
            <a:r>
              <a:rPr lang="ru-RU" dirty="0" smtClean="0"/>
              <a:t>,когда </a:t>
            </a:r>
            <a:r>
              <a:rPr lang="ru-RU" dirty="0"/>
              <a:t>и где появились первые изделия из </a:t>
            </a:r>
            <a:r>
              <a:rPr lang="ru-RU" dirty="0" smtClean="0"/>
              <a:t>шерсти;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dirty="0"/>
              <a:t>и</a:t>
            </a:r>
            <a:r>
              <a:rPr lang="ru-RU" dirty="0" smtClean="0"/>
              <a:t>зучить </a:t>
            </a:r>
            <a:r>
              <a:rPr lang="ru-RU" dirty="0"/>
              <a:t>информацию о свойствах шерсти </a:t>
            </a:r>
            <a:r>
              <a:rPr lang="ru-RU" dirty="0" smtClean="0"/>
              <a:t>способах </a:t>
            </a:r>
            <a:r>
              <a:rPr lang="ru-RU" dirty="0"/>
              <a:t>её </a:t>
            </a:r>
            <a:r>
              <a:rPr lang="ru-RU" dirty="0" smtClean="0"/>
              <a:t>обработки; </a:t>
            </a:r>
            <a:endParaRPr lang="ru-RU" dirty="0"/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о</a:t>
            </a:r>
            <a:r>
              <a:rPr lang="ru-RU" dirty="0" smtClean="0"/>
              <a:t>своить </a:t>
            </a:r>
            <a:r>
              <a:rPr lang="ru-RU" dirty="0"/>
              <a:t>основные приемы валяния и изготовить  </a:t>
            </a:r>
            <a:r>
              <a:rPr lang="ru-RU" dirty="0" smtClean="0"/>
              <a:t>куклу из шерсти.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</a:t>
            </a:r>
            <a:endParaRPr lang="ru-RU" dirty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300" b="1" i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200" b="1" i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валяние\NvhYkNmOij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421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валяние\cKRFxiPxm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валяние\2qnXlNna9R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0381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валяние\sWs-0eskHJ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01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валяние\X03-L43yH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748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валяние\a3KxxTSzv9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" y="0"/>
            <a:ext cx="111687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валяние\EwXKNpXJwO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11016" y="404664"/>
            <a:ext cx="6858000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Documents and Settings\Admin\Рабочий стол\валяние\hC1sarFFw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595" y="0"/>
            <a:ext cx="70195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012" y="209831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</a:rPr>
              <a:t>Что такое валяние</a:t>
            </a:r>
            <a:r>
              <a:rPr lang="en-US" sz="5400" b="1" dirty="0" smtClean="0">
                <a:solidFill>
                  <a:srgbClr val="FFC000"/>
                </a:solidFill>
              </a:rPr>
              <a:t>?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025" y="1843091"/>
            <a:ext cx="11115675" cy="4405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i="1" dirty="0" smtClean="0">
                <a:solidFill>
                  <a:srgbClr val="FFC000"/>
                </a:solidFill>
              </a:rPr>
              <a:t>Валяние</a:t>
            </a:r>
            <a:r>
              <a:rPr lang="ru-RU" sz="3000" i="1" dirty="0">
                <a:solidFill>
                  <a:srgbClr val="FFC000"/>
                </a:solidFill>
              </a:rPr>
              <a:t> — </a:t>
            </a:r>
            <a:r>
              <a:rPr lang="ru-RU" sz="2400" i="1" dirty="0" smtClean="0"/>
              <a:t>это особая техника изготовления из непряденой шерсти животных различных изделий: игрушек, одежды, обуви и прочих полезных и красивых вещей.           </a:t>
            </a:r>
          </a:p>
          <a:p>
            <a:pPr marL="0" indent="0">
              <a:buNone/>
            </a:pPr>
            <a:endParaRPr lang="ru-RU" sz="2400" i="1" dirty="0" smtClean="0"/>
          </a:p>
        </p:txBody>
      </p:sp>
      <p:pic>
        <p:nvPicPr>
          <p:cNvPr id="1027" name="Picture 3" descr="C:\Documents and Settings\Admin\Рабочий стол\РАБОЧИЙ СТОЛ\конкурс\P1030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9" y="3276600"/>
            <a:ext cx="1974531" cy="3332798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РАБОЧИЙ СТОЛ\конкурс\Копия Копия P1030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5263" y="3352800"/>
            <a:ext cx="2232660" cy="3002280"/>
          </a:xfrm>
          <a:prstGeom prst="rect">
            <a:avLst/>
          </a:prstGeom>
          <a:noFill/>
        </p:spPr>
      </p:pic>
      <p:pic>
        <p:nvPicPr>
          <p:cNvPr id="10" name="Picture 3" descr="C:\Documents and Settings\Admin\Рабочий стол\валяние\hC1sarFFwN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0296" y="3322320"/>
            <a:ext cx="2522944" cy="3108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80431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36730" y="1"/>
            <a:ext cx="10686196" cy="1470025"/>
          </a:xfrm>
          <a:ln>
            <a:miter lim="800000"/>
            <a:headEnd/>
            <a:tailEnd/>
          </a:ln>
        </p:spPr>
        <p:txBody>
          <a:bodyPr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50800"/>
                <a:solidFill>
                  <a:srgbClr val="FF0000"/>
                </a:solidFill>
                <a:latin typeface="Monotype Corsiva" pitchFamily="66" charset="0"/>
              </a:rPr>
              <a:t>История валяния шерсти</a:t>
            </a:r>
            <a:endParaRPr lang="ru-RU" sz="5400" b="1" dirty="0">
              <a:ln w="50800"/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8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477268" y="2076202"/>
            <a:ext cx="371473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00FF"/>
                </a:solidFill>
                <a:latin typeface="Monotype Corsiva" pitchFamily="66" charset="0"/>
                <a:ea typeface="Times New Roman" pitchFamily="18" charset="0"/>
              </a:rPr>
              <a:t>Валяние </a:t>
            </a:r>
            <a:r>
              <a:rPr lang="ru-RU" sz="28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00FF"/>
                </a:solidFill>
                <a:latin typeface="Monotype Corsiva" pitchFamily="66" charset="0"/>
                <a:ea typeface="Times New Roman" pitchFamily="18" charset="0"/>
              </a:rPr>
              <a:t>-самая </a:t>
            </a:r>
            <a:r>
              <a:rPr lang="ru-RU" sz="28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00FF"/>
                </a:solidFill>
                <a:latin typeface="Monotype Corsiva" pitchFamily="66" charset="0"/>
                <a:ea typeface="Times New Roman" pitchFamily="18" charset="0"/>
              </a:rPr>
              <a:t>древняя техника изготовления текстиля на Земле. Археологи датируют возникновение первых валяных изделий 8000 летним возрастом.</a:t>
            </a:r>
            <a:r>
              <a:rPr lang="ru-RU" sz="2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00FF"/>
                </a:solidFill>
                <a:latin typeface="Monotype Corsiva" pitchFamily="66" charset="0"/>
                <a:ea typeface="Times New Roman" pitchFamily="18" charset="0"/>
              </a:rPr>
              <a:t>  </a:t>
            </a:r>
            <a:endParaRPr lang="ru-RU" sz="20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4275" name="Picture 3" descr="C:\Documents and Settings\Admin\Рабочий стол\валяние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556" y="2458404"/>
            <a:ext cx="3676651" cy="3800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50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9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5050"/>
              </a:solidFill>
              <a:latin typeface="Calibri" pitchFamily="34" charset="0"/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9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5050"/>
              </a:solidFill>
              <a:latin typeface="Calibri" pitchFamily="34" charset="0"/>
            </a:endParaRP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6667503" y="1285875"/>
            <a:ext cx="55245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>
                <a:solidFill>
                  <a:srgbClr val="FF5050"/>
                </a:solidFill>
                <a:cs typeface="Times New Roman" pitchFamily="18" charset="0"/>
              </a:rPr>
              <a:t>  </a:t>
            </a:r>
            <a:r>
              <a:rPr lang="ru-RU" altLang="ru-RU" sz="1200" smtClean="0">
                <a:solidFill>
                  <a:srgbClr val="FF5050"/>
                </a:solidFill>
                <a:cs typeface="Times New Roman" pitchFamily="18" charset="0"/>
              </a:rPr>
              <a:t/>
            </a:r>
            <a:br>
              <a:rPr lang="ru-RU" altLang="ru-RU" sz="1200" smtClean="0">
                <a:solidFill>
                  <a:srgbClr val="FF5050"/>
                </a:solidFill>
                <a:cs typeface="Times New Roman" pitchFamily="18" charset="0"/>
              </a:rPr>
            </a:br>
            <a:r>
              <a:rPr lang="ru-RU" altLang="ru-RU" sz="1200" smtClean="0">
                <a:solidFill>
                  <a:srgbClr val="FF5050"/>
                </a:solidFill>
                <a:cs typeface="Times New Roman" pitchFamily="18" charset="0"/>
              </a:rPr>
              <a:t/>
            </a:r>
            <a:br>
              <a:rPr lang="ru-RU" altLang="ru-RU" sz="1200" smtClean="0">
                <a:solidFill>
                  <a:srgbClr val="FF5050"/>
                </a:solidFill>
                <a:cs typeface="Times New Roman" pitchFamily="18" charset="0"/>
              </a:rPr>
            </a:br>
            <a:endParaRPr lang="ru-RU" altLang="ru-RU" smtClean="0">
              <a:solidFill>
                <a:srgbClr val="FF5050"/>
              </a:solidFill>
            </a:endParaRPr>
          </a:p>
        </p:txBody>
      </p:sp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39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5050"/>
              </a:solidFill>
              <a:latin typeface="Calibri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667504" y="1285863"/>
            <a:ext cx="55244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ln/>
                <a:solidFill>
                  <a:srgbClr val="E88651">
                    <a:tint val="50000"/>
                    <a:satMod val="180000"/>
                  </a:srgbClr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sz="2800" b="1" dirty="0">
                <a:ln/>
                <a:solidFill>
                  <a:srgbClr val="E88651">
                    <a:tint val="50000"/>
                    <a:satMod val="180000"/>
                  </a:srgbClr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2800" b="1" dirty="0">
                <a:ln/>
                <a:solidFill>
                  <a:srgbClr val="E88651">
                    <a:tint val="50000"/>
                    <a:satMod val="180000"/>
                  </a:srgbClr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sz="2800" b="1" dirty="0">
                <a:ln/>
                <a:solidFill>
                  <a:srgbClr val="E88651">
                    <a:tint val="50000"/>
                    <a:satMod val="180000"/>
                  </a:srgbClr>
                </a:solidFill>
                <a:latin typeface="Arial" pitchFamily="34" charset="0"/>
                <a:ea typeface="Times New Roman" pitchFamily="18" charset="0"/>
              </a:rPr>
            </a:br>
            <a:endParaRPr lang="ru-RU" sz="2800" b="1" dirty="0">
              <a:ln/>
              <a:solidFill>
                <a:srgbClr val="E88651">
                  <a:tint val="50000"/>
                  <a:satMod val="180000"/>
                </a:srgbClr>
              </a:solidFill>
              <a:latin typeface="Arial" pitchFamily="34" charset="0"/>
            </a:endParaRPr>
          </a:p>
        </p:txBody>
      </p:sp>
      <p:sp>
        <p:nvSpPr>
          <p:cNvPr id="30727" name="Rectangle 2"/>
          <p:cNvSpPr>
            <a:spLocks noChangeArrowheads="1"/>
          </p:cNvSpPr>
          <p:nvPr/>
        </p:nvSpPr>
        <p:spPr bwMode="auto">
          <a:xfrm>
            <a:off x="39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5050"/>
              </a:solidFill>
              <a:latin typeface="Calibri" pitchFamily="34" charset="0"/>
            </a:endParaRPr>
          </a:p>
        </p:txBody>
      </p:sp>
      <p:sp>
        <p:nvSpPr>
          <p:cNvPr id="30728" name="Rectangle 3"/>
          <p:cNvSpPr>
            <a:spLocks noChangeArrowheads="1"/>
          </p:cNvSpPr>
          <p:nvPr/>
        </p:nvSpPr>
        <p:spPr bwMode="auto">
          <a:xfrm>
            <a:off x="6667503" y="1285936"/>
            <a:ext cx="5524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FF5050"/>
                </a:solidFill>
                <a:cs typeface="Times New Roman" pitchFamily="18" charset="0"/>
              </a:rPr>
              <a:t> </a:t>
            </a:r>
            <a:endParaRPr lang="ru-RU" altLang="ru-RU" sz="2800" smtClean="0">
              <a:solidFill>
                <a:srgbClr val="FF5050"/>
              </a:solidFill>
            </a:endParaRPr>
          </a:p>
        </p:txBody>
      </p:sp>
      <p:sp>
        <p:nvSpPr>
          <p:cNvPr id="30729" name="Rectangle 2"/>
          <p:cNvSpPr>
            <a:spLocks noChangeArrowheads="1"/>
          </p:cNvSpPr>
          <p:nvPr/>
        </p:nvSpPr>
        <p:spPr bwMode="auto">
          <a:xfrm>
            <a:off x="39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5050"/>
              </a:solidFill>
              <a:latin typeface="Calibri" pitchFamily="34" charset="0"/>
            </a:endParaRPr>
          </a:p>
        </p:txBody>
      </p:sp>
      <p:sp>
        <p:nvSpPr>
          <p:cNvPr id="30730" name="Rectangle 2"/>
          <p:cNvSpPr>
            <a:spLocks noChangeArrowheads="1"/>
          </p:cNvSpPr>
          <p:nvPr/>
        </p:nvSpPr>
        <p:spPr bwMode="auto">
          <a:xfrm>
            <a:off x="39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5050"/>
              </a:solidFill>
              <a:latin typeface="Calibri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6" y="3122335"/>
            <a:ext cx="5486399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i="1" dirty="0">
                <a:solidFill>
                  <a:srgbClr val="993366">
                    <a:lumMod val="75000"/>
                  </a:srgbClr>
                </a:solidFill>
                <a:latin typeface="Monotype Corsiva" pitchFamily="66" charset="0"/>
                <a:cs typeface="Times New Roman" pitchFamily="18" charset="0"/>
              </a:rPr>
              <a:t>Сухое валяние</a:t>
            </a:r>
            <a:r>
              <a:rPr lang="ru-RU" sz="3600" i="1" dirty="0">
                <a:solidFill>
                  <a:srgbClr val="993366">
                    <a:lumMod val="75000"/>
                  </a:srgbClr>
                </a:solidFill>
                <a:latin typeface="Monotype Corsiva" pitchFamily="66" charset="0"/>
                <a:cs typeface="Times New Roman" pitchFamily="18" charset="0"/>
              </a:rPr>
              <a:t> – уплотнение шерсти с помощью специальных игл.</a:t>
            </a:r>
            <a:endParaRPr lang="ru-RU" sz="3600" dirty="0">
              <a:solidFill>
                <a:srgbClr val="993366">
                  <a:lumMod val="75000"/>
                </a:srgbClr>
              </a:solidFill>
              <a:latin typeface="Monotype Corsiva" pitchFamily="66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i="1" dirty="0">
                <a:solidFill>
                  <a:srgbClr val="993366">
                    <a:lumMod val="75000"/>
                  </a:srgbClr>
                </a:solidFill>
                <a:latin typeface="Monotype Corsiva" pitchFamily="66" charset="0"/>
                <a:cs typeface="Times New Roman" pitchFamily="18" charset="0"/>
              </a:rPr>
              <a:t> .</a:t>
            </a:r>
            <a:endParaRPr lang="ru-RU" sz="2100" dirty="0">
              <a:solidFill>
                <a:srgbClr val="993366">
                  <a:lumMod val="75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2993" y="357170"/>
            <a:ext cx="666754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200" dirty="0">
                <a:ln>
                  <a:solidFill>
                    <a:srgbClr val="4D4D4D"/>
                  </a:solidFill>
                </a:ln>
                <a:solidFill>
                  <a:srgbClr val="00CC99">
                    <a:lumMod val="75000"/>
                  </a:srgbClr>
                </a:solidFill>
                <a:latin typeface="Monotype Corsiva" pitchFamily="66" charset="0"/>
              </a:rPr>
              <a:t>Сухое валяние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6666"/>
              </a:solidFill>
            </a:endParaRPr>
          </a:p>
        </p:txBody>
      </p:sp>
      <p:pic>
        <p:nvPicPr>
          <p:cNvPr id="19" name="Picture 2" descr="C:\Documents and Settings\Admin\Рабочий стол\РАБОЧИЙ СТОЛ\конкурс\P1030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7640" y="1981200"/>
            <a:ext cx="2895600" cy="445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02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C:\Documents and Settings\Arina\Рабочий стол\school\p1020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-357187"/>
            <a:ext cx="6510867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6" descr="C:\Documents and Settings\Arina\Рабочий стол\school\p10208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-857250"/>
            <a:ext cx="57150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 descr="C:\Documents and Settings\Arina\Рабочий стол\school\p10300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1" y="1619250"/>
            <a:ext cx="6985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C:\Documents and Settings\Arina\Рабочий стол\school\p10300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1" y="4119570"/>
            <a:ext cx="3651251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 descr="C:\Documents and Settings\Arina\Рабочий стол\school\p10300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810251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 descr="C:\Documents and Settings\Arina\Рабочий стол\school\p10300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8575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3751" y="0"/>
            <a:ext cx="109728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Шерсть для валяния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5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5050"/>
              </a:solidFill>
              <a:latin typeface="Calibri" pitchFamily="34" charset="0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5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5050"/>
              </a:solidFill>
              <a:latin typeface="Calibri" pitchFamily="34" charset="0"/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6667503" y="1285875"/>
            <a:ext cx="55245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>
                <a:solidFill>
                  <a:srgbClr val="FF5050"/>
                </a:solidFill>
                <a:cs typeface="Times New Roman" pitchFamily="18" charset="0"/>
              </a:rPr>
              <a:t>  </a:t>
            </a:r>
            <a:r>
              <a:rPr lang="ru-RU" altLang="ru-RU" sz="1200" smtClean="0">
                <a:solidFill>
                  <a:srgbClr val="FF5050"/>
                </a:solidFill>
                <a:cs typeface="Times New Roman" pitchFamily="18" charset="0"/>
              </a:rPr>
              <a:t/>
            </a:r>
            <a:br>
              <a:rPr lang="ru-RU" altLang="ru-RU" sz="1200" smtClean="0">
                <a:solidFill>
                  <a:srgbClr val="FF5050"/>
                </a:solidFill>
                <a:cs typeface="Times New Roman" pitchFamily="18" charset="0"/>
              </a:rPr>
            </a:br>
            <a:r>
              <a:rPr lang="ru-RU" altLang="ru-RU" sz="1200" smtClean="0">
                <a:solidFill>
                  <a:srgbClr val="FF5050"/>
                </a:solidFill>
                <a:cs typeface="Times New Roman" pitchFamily="18" charset="0"/>
              </a:rPr>
              <a:t/>
            </a:r>
            <a:br>
              <a:rPr lang="ru-RU" altLang="ru-RU" sz="1200" smtClean="0">
                <a:solidFill>
                  <a:srgbClr val="FF5050"/>
                </a:solidFill>
                <a:cs typeface="Times New Roman" pitchFamily="18" charset="0"/>
              </a:rPr>
            </a:br>
            <a:endParaRPr lang="ru-RU" altLang="ru-RU" smtClean="0">
              <a:solidFill>
                <a:srgbClr val="FF5050"/>
              </a:solidFill>
            </a:endParaRPr>
          </a:p>
        </p:txBody>
      </p:sp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35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5050"/>
              </a:solidFill>
              <a:latin typeface="Calibri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667504" y="1285863"/>
            <a:ext cx="55244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ln/>
                <a:solidFill>
                  <a:srgbClr val="E88651">
                    <a:tint val="50000"/>
                    <a:satMod val="180000"/>
                  </a:srgbClr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sz="2800" b="1" dirty="0">
                <a:ln/>
                <a:solidFill>
                  <a:srgbClr val="E88651">
                    <a:tint val="50000"/>
                    <a:satMod val="180000"/>
                  </a:srgbClr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2800" b="1" dirty="0">
                <a:ln/>
                <a:solidFill>
                  <a:srgbClr val="E88651">
                    <a:tint val="50000"/>
                    <a:satMod val="180000"/>
                  </a:srgbClr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sz="2800" b="1" dirty="0">
                <a:ln/>
                <a:solidFill>
                  <a:srgbClr val="E88651">
                    <a:tint val="50000"/>
                    <a:satMod val="180000"/>
                  </a:srgbClr>
                </a:solidFill>
                <a:latin typeface="Arial" pitchFamily="34" charset="0"/>
                <a:ea typeface="Times New Roman" pitchFamily="18" charset="0"/>
              </a:rPr>
            </a:br>
            <a:endParaRPr lang="ru-RU" sz="2800" b="1" dirty="0">
              <a:ln/>
              <a:solidFill>
                <a:srgbClr val="E88651">
                  <a:tint val="50000"/>
                  <a:satMod val="180000"/>
                </a:srgbClr>
              </a:solidFill>
              <a:latin typeface="Arial" pitchFamily="34" charset="0"/>
            </a:endParaRPr>
          </a:p>
        </p:txBody>
      </p:sp>
      <p:sp>
        <p:nvSpPr>
          <p:cNvPr id="33799" name="Rectangle 2"/>
          <p:cNvSpPr>
            <a:spLocks noChangeArrowheads="1"/>
          </p:cNvSpPr>
          <p:nvPr/>
        </p:nvSpPr>
        <p:spPr bwMode="auto">
          <a:xfrm>
            <a:off x="35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5050"/>
              </a:solidFill>
              <a:latin typeface="Calibri" pitchFamily="34" charset="0"/>
            </a:endParaRPr>
          </a:p>
        </p:txBody>
      </p:sp>
      <p:sp>
        <p:nvSpPr>
          <p:cNvPr id="33800" name="Rectangle 3"/>
          <p:cNvSpPr>
            <a:spLocks noChangeArrowheads="1"/>
          </p:cNvSpPr>
          <p:nvPr/>
        </p:nvSpPr>
        <p:spPr bwMode="auto">
          <a:xfrm>
            <a:off x="6667503" y="1214493"/>
            <a:ext cx="5524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FF5050"/>
                </a:solidFill>
                <a:cs typeface="Times New Roman" pitchFamily="18" charset="0"/>
              </a:rPr>
              <a:t> </a:t>
            </a:r>
            <a:endParaRPr lang="ru-RU" altLang="ru-RU" sz="2800" smtClean="0">
              <a:solidFill>
                <a:srgbClr val="FF5050"/>
              </a:solidFill>
            </a:endParaRPr>
          </a:p>
        </p:txBody>
      </p:sp>
      <p:sp>
        <p:nvSpPr>
          <p:cNvPr id="33801" name="Rectangle 2"/>
          <p:cNvSpPr>
            <a:spLocks noChangeArrowheads="1"/>
          </p:cNvSpPr>
          <p:nvPr/>
        </p:nvSpPr>
        <p:spPr bwMode="auto">
          <a:xfrm>
            <a:off x="35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5050"/>
              </a:solidFill>
              <a:latin typeface="Calibri" pitchFamily="34" charset="0"/>
            </a:endParaRPr>
          </a:p>
        </p:txBody>
      </p:sp>
      <p:sp>
        <p:nvSpPr>
          <p:cNvPr id="33802" name="Rectangle 2"/>
          <p:cNvSpPr>
            <a:spLocks noChangeArrowheads="1"/>
          </p:cNvSpPr>
          <p:nvPr/>
        </p:nvSpPr>
        <p:spPr bwMode="auto">
          <a:xfrm>
            <a:off x="35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5050"/>
              </a:solidFill>
              <a:latin typeface="Calibri" pitchFamily="34" charset="0"/>
            </a:endParaRPr>
          </a:p>
        </p:txBody>
      </p:sp>
      <p:pic>
        <p:nvPicPr>
          <p:cNvPr id="33803" name="Picture 2" descr="69e10fa5a52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67" y="857250"/>
            <a:ext cx="1227666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-84667" y="2357430"/>
            <a:ext cx="12192000" cy="1357322"/>
          </a:xfrm>
          <a:prstGeom prst="rect">
            <a:avLst/>
          </a:prstGeom>
          <a:solidFill>
            <a:srgbClr val="E2B1AC"/>
          </a:solidFill>
          <a:ln>
            <a:noFill/>
          </a:ln>
          <a:effectLst>
            <a:glow rad="228600">
              <a:srgbClr val="EAEAE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6666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2571750"/>
            <a:ext cx="12192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993366">
                    <a:lumMod val="75000"/>
                  </a:srgbClr>
                </a:solidFill>
                <a:latin typeface="Monotype Corsiva" pitchFamily="66" charset="0"/>
                <a:cs typeface="Times New Roman" pitchFamily="18" charset="0"/>
              </a:rPr>
              <a:t>Верблюжка:   расчесанная шерсть верблюда. </a:t>
            </a:r>
            <a:br>
              <a:rPr lang="ru-RU" sz="2000" b="1" dirty="0">
                <a:solidFill>
                  <a:srgbClr val="993366">
                    <a:lumMod val="75000"/>
                  </a:srgb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993366">
                    <a:lumMod val="75000"/>
                  </a:srgbClr>
                </a:solidFill>
                <a:latin typeface="Monotype Corsiva" pitchFamily="66" charset="0"/>
                <a:cs typeface="Times New Roman" pitchFamily="18" charset="0"/>
              </a:rPr>
              <a:t>            Используется для валяния игрушек и др. изделий без использования шерсти-основы.</a:t>
            </a:r>
            <a:r>
              <a:rPr lang="ru-RU" sz="1200" b="1" dirty="0">
                <a:solidFill>
                  <a:srgbClr val="993366">
                    <a:lumMod val="75000"/>
                  </a:srgbClr>
                </a:solidFill>
                <a:latin typeface="Arial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rgbClr val="993366">
                    <a:lumMod val="75000"/>
                  </a:srgbClr>
                </a:solidFill>
                <a:latin typeface="Arial" charset="0"/>
                <a:cs typeface="Times New Roman" pitchFamily="18" charset="0"/>
              </a:rPr>
            </a:br>
            <a:endParaRPr lang="ru-RU" b="1" dirty="0">
              <a:solidFill>
                <a:srgbClr val="993366">
                  <a:lumMod val="75000"/>
                </a:srgbClr>
              </a:solidFill>
              <a:latin typeface="Arial" charset="0"/>
            </a:endParaRPr>
          </a:p>
        </p:txBody>
      </p:sp>
      <p:pic>
        <p:nvPicPr>
          <p:cNvPr id="33808" name="Picture 3" descr="http://i078.radikal.ru/0811/bf/870d61bf4a00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4813"/>
            <a:ext cx="12192000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E2B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6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5050"/>
              </a:solidFill>
              <a:latin typeface="Calibri" pitchFamily="34" charset="0"/>
            </a:endParaRP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3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5050"/>
              </a:solidFill>
              <a:latin typeface="Calibri" pitchFamily="34" charset="0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6667503" y="1285875"/>
            <a:ext cx="55245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>
                <a:solidFill>
                  <a:srgbClr val="FF5050"/>
                </a:solidFill>
                <a:cs typeface="Times New Roman" pitchFamily="18" charset="0"/>
              </a:rPr>
              <a:t>  </a:t>
            </a:r>
            <a:r>
              <a:rPr lang="ru-RU" altLang="ru-RU" sz="1200" smtClean="0">
                <a:solidFill>
                  <a:srgbClr val="FF5050"/>
                </a:solidFill>
                <a:cs typeface="Times New Roman" pitchFamily="18" charset="0"/>
              </a:rPr>
              <a:t/>
            </a:r>
            <a:br>
              <a:rPr lang="ru-RU" altLang="ru-RU" sz="1200" smtClean="0">
                <a:solidFill>
                  <a:srgbClr val="FF5050"/>
                </a:solidFill>
                <a:cs typeface="Times New Roman" pitchFamily="18" charset="0"/>
              </a:rPr>
            </a:br>
            <a:r>
              <a:rPr lang="ru-RU" altLang="ru-RU" sz="1200" smtClean="0">
                <a:solidFill>
                  <a:srgbClr val="FF5050"/>
                </a:solidFill>
                <a:cs typeface="Times New Roman" pitchFamily="18" charset="0"/>
              </a:rPr>
              <a:t/>
            </a:r>
            <a:br>
              <a:rPr lang="ru-RU" altLang="ru-RU" sz="1200" smtClean="0">
                <a:solidFill>
                  <a:srgbClr val="FF5050"/>
                </a:solidFill>
                <a:cs typeface="Times New Roman" pitchFamily="18" charset="0"/>
              </a:rPr>
            </a:br>
            <a:endParaRPr lang="ru-RU" altLang="ru-RU" smtClean="0">
              <a:solidFill>
                <a:srgbClr val="FF5050"/>
              </a:solidFill>
            </a:endParaRPr>
          </a:p>
        </p:txBody>
      </p:sp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3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5050"/>
              </a:solidFill>
              <a:latin typeface="Calibri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667504" y="1285863"/>
            <a:ext cx="55244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ln/>
                <a:solidFill>
                  <a:srgbClr val="E88651">
                    <a:tint val="50000"/>
                    <a:satMod val="180000"/>
                  </a:srgbClr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sz="2800" b="1" dirty="0">
                <a:ln/>
                <a:solidFill>
                  <a:srgbClr val="E88651">
                    <a:tint val="50000"/>
                    <a:satMod val="180000"/>
                  </a:srgbClr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2800" b="1" dirty="0">
                <a:ln/>
                <a:solidFill>
                  <a:srgbClr val="E88651">
                    <a:tint val="50000"/>
                    <a:satMod val="180000"/>
                  </a:srgbClr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sz="2800" b="1" dirty="0">
                <a:ln/>
                <a:solidFill>
                  <a:srgbClr val="E88651">
                    <a:tint val="50000"/>
                    <a:satMod val="180000"/>
                  </a:srgbClr>
                </a:solidFill>
                <a:latin typeface="Arial" pitchFamily="34" charset="0"/>
                <a:ea typeface="Times New Roman" pitchFamily="18" charset="0"/>
              </a:rPr>
            </a:br>
            <a:endParaRPr lang="ru-RU" sz="2800" b="1" dirty="0">
              <a:ln/>
              <a:solidFill>
                <a:srgbClr val="E88651">
                  <a:tint val="50000"/>
                  <a:satMod val="180000"/>
                </a:srgbClr>
              </a:solidFill>
              <a:latin typeface="Arial" pitchFamily="34" charset="0"/>
            </a:endParaRPr>
          </a:p>
        </p:txBody>
      </p:sp>
      <p:sp>
        <p:nvSpPr>
          <p:cNvPr id="34823" name="Rectangle 2"/>
          <p:cNvSpPr>
            <a:spLocks noChangeArrowheads="1"/>
          </p:cNvSpPr>
          <p:nvPr/>
        </p:nvSpPr>
        <p:spPr bwMode="auto">
          <a:xfrm>
            <a:off x="3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5050"/>
              </a:solidFill>
              <a:latin typeface="Calibri" pitchFamily="34" charset="0"/>
            </a:endParaRPr>
          </a:p>
        </p:txBody>
      </p:sp>
      <p:sp>
        <p:nvSpPr>
          <p:cNvPr id="34824" name="Rectangle 3"/>
          <p:cNvSpPr>
            <a:spLocks noChangeArrowheads="1"/>
          </p:cNvSpPr>
          <p:nvPr/>
        </p:nvSpPr>
        <p:spPr bwMode="auto">
          <a:xfrm>
            <a:off x="6667503" y="1214487"/>
            <a:ext cx="5524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FF5050"/>
                </a:solidFill>
                <a:cs typeface="Times New Roman" pitchFamily="18" charset="0"/>
              </a:rPr>
              <a:t> </a:t>
            </a:r>
            <a:endParaRPr lang="ru-RU" altLang="ru-RU" sz="2800" smtClean="0">
              <a:solidFill>
                <a:srgbClr val="FF5050"/>
              </a:solidFill>
            </a:endParaRPr>
          </a:p>
        </p:txBody>
      </p:sp>
      <p:sp>
        <p:nvSpPr>
          <p:cNvPr id="34825" name="Rectangle 2"/>
          <p:cNvSpPr>
            <a:spLocks noChangeArrowheads="1"/>
          </p:cNvSpPr>
          <p:nvPr/>
        </p:nvSpPr>
        <p:spPr bwMode="auto">
          <a:xfrm>
            <a:off x="3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5050"/>
              </a:solidFill>
              <a:latin typeface="Calibri" pitchFamily="34" charset="0"/>
            </a:endParaRPr>
          </a:p>
        </p:txBody>
      </p:sp>
      <p:sp>
        <p:nvSpPr>
          <p:cNvPr id="34826" name="Rectangle 2"/>
          <p:cNvSpPr>
            <a:spLocks noChangeArrowheads="1"/>
          </p:cNvSpPr>
          <p:nvPr/>
        </p:nvSpPr>
        <p:spPr bwMode="auto">
          <a:xfrm>
            <a:off x="3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5050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2643182"/>
            <a:ext cx="12192000" cy="1357322"/>
          </a:xfrm>
          <a:prstGeom prst="rect">
            <a:avLst/>
          </a:prstGeom>
          <a:solidFill>
            <a:srgbClr val="E2B1AC"/>
          </a:solidFill>
          <a:ln>
            <a:noFill/>
          </a:ln>
          <a:effectLst>
            <a:glow rad="228600">
              <a:srgbClr val="EAEAE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2643237"/>
            <a:ext cx="12192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73264D"/>
                </a:solidFill>
                <a:latin typeface="Arial" charset="0"/>
                <a:cs typeface="Times New Roman" pitchFamily="18" charset="0"/>
              </a:rPr>
              <a:t> </a:t>
            </a:r>
            <a:r>
              <a:rPr lang="ru-RU" sz="2400" b="1" dirty="0">
                <a:solidFill>
                  <a:srgbClr val="993366">
                    <a:lumMod val="75000"/>
                  </a:srgbClr>
                </a:solidFill>
                <a:latin typeface="Monotype Corsiva" pitchFamily="66" charset="0"/>
                <a:cs typeface="Times New Roman" pitchFamily="18" charset="0"/>
              </a:rPr>
              <a:t>Полутонкая овечья шерсть:   Используется для декора и отделки изделий.</a:t>
            </a:r>
            <a:r>
              <a:rPr lang="ru-RU" sz="1200" b="1" dirty="0">
                <a:solidFill>
                  <a:srgbClr val="993366">
                    <a:lumMod val="75000"/>
                  </a:srgbClr>
                </a:solidFill>
                <a:latin typeface="Arial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rgbClr val="993366">
                    <a:lumMod val="75000"/>
                  </a:srgbClr>
                </a:solidFill>
                <a:latin typeface="Arial" charset="0"/>
                <a:cs typeface="Times New Roman" pitchFamily="18" charset="0"/>
              </a:rPr>
            </a:br>
            <a:endParaRPr lang="ru-RU" b="1" dirty="0">
              <a:solidFill>
                <a:srgbClr val="993366">
                  <a:lumMod val="75000"/>
                </a:srgbClr>
              </a:solidFill>
              <a:latin typeface="Arial" charset="0"/>
            </a:endParaRPr>
          </a:p>
        </p:txBody>
      </p:sp>
      <p:pic>
        <p:nvPicPr>
          <p:cNvPr id="34831" name="Picture 1" descr="http://s43.radikal.ru/i102/0811/a1/e448732bc4bc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121920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2" name="Rectangle 3"/>
          <p:cNvSpPr>
            <a:spLocks noChangeArrowheads="1"/>
          </p:cNvSpPr>
          <p:nvPr/>
        </p:nvSpPr>
        <p:spPr bwMode="auto">
          <a:xfrm>
            <a:off x="4" y="795635"/>
            <a:ext cx="7040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FF5050"/>
                </a:solidFill>
                <a:cs typeface="Times New Roman" pitchFamily="18" charset="0"/>
              </a:rPr>
              <a:t/>
            </a:r>
            <a:br>
              <a:rPr lang="ru-RU" altLang="ru-RU" sz="1200" smtClean="0">
                <a:solidFill>
                  <a:srgbClr val="FF5050"/>
                </a:solidFill>
                <a:cs typeface="Times New Roman" pitchFamily="18" charset="0"/>
              </a:rPr>
            </a:br>
            <a:r>
              <a:rPr lang="ru-RU" altLang="ru-RU" sz="1200" smtClean="0">
                <a:solidFill>
                  <a:srgbClr val="FF5050"/>
                </a:solidFill>
                <a:cs typeface="Times New Roman" pitchFamily="18" charset="0"/>
              </a:rPr>
              <a:t>            </a:t>
            </a:r>
            <a:br>
              <a:rPr lang="ru-RU" altLang="ru-RU" sz="1200" smtClean="0">
                <a:solidFill>
                  <a:srgbClr val="FF5050"/>
                </a:solidFill>
                <a:cs typeface="Times New Roman" pitchFamily="18" charset="0"/>
              </a:rPr>
            </a:br>
            <a:r>
              <a:rPr lang="ru-RU" altLang="ru-RU" sz="1200" smtClean="0">
                <a:solidFill>
                  <a:srgbClr val="FF5050"/>
                </a:solidFill>
                <a:cs typeface="Times New Roman" pitchFamily="18" charset="0"/>
              </a:rPr>
              <a:t/>
            </a:r>
            <a:br>
              <a:rPr lang="ru-RU" altLang="ru-RU" sz="1200" smtClean="0">
                <a:solidFill>
                  <a:srgbClr val="FF5050"/>
                </a:solidFill>
                <a:cs typeface="Times New Roman" pitchFamily="18" charset="0"/>
              </a:rPr>
            </a:br>
            <a:endParaRPr lang="ru-RU" altLang="ru-RU" smtClean="0">
              <a:solidFill>
                <a:srgbClr val="FF5050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071815"/>
            <a:ext cx="12192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err="1">
                <a:solidFill>
                  <a:srgbClr val="993366">
                    <a:lumMod val="75000"/>
                  </a:srgbClr>
                </a:solidFill>
                <a:latin typeface="Monotype Corsiva" pitchFamily="66" charset="0"/>
                <a:cs typeface="Times New Roman" pitchFamily="18" charset="0"/>
              </a:rPr>
              <a:t>Ангора</a:t>
            </a:r>
            <a:r>
              <a:rPr lang="ru-RU" sz="2400" b="1" dirty="0">
                <a:solidFill>
                  <a:srgbClr val="993366">
                    <a:lumMod val="75000"/>
                  </a:srgbClr>
                </a:solidFill>
                <a:latin typeface="Monotype Corsiva" pitchFamily="66" charset="0"/>
                <a:cs typeface="Times New Roman" pitchFamily="18" charset="0"/>
              </a:rPr>
              <a:t> или мохер:   шерсть ангорской козы, с шелковистым блеском. Используется для декора и отделки изделий.</a:t>
            </a:r>
            <a:r>
              <a:rPr lang="ru-RU" sz="1200" b="1" dirty="0">
                <a:solidFill>
                  <a:srgbClr val="993366">
                    <a:lumMod val="75000"/>
                  </a:srgbClr>
                </a:solidFill>
                <a:latin typeface="Arial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rgbClr val="993366">
                    <a:lumMod val="75000"/>
                  </a:srgbClr>
                </a:solidFill>
                <a:latin typeface="Arial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993366">
                    <a:lumMod val="75000"/>
                  </a:srgbClr>
                </a:solidFill>
                <a:latin typeface="Arial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rgbClr val="993366">
                    <a:lumMod val="75000"/>
                  </a:srgbClr>
                </a:solidFill>
                <a:latin typeface="Arial" charset="0"/>
                <a:cs typeface="Times New Roman" pitchFamily="18" charset="0"/>
              </a:rPr>
            </a:br>
            <a:endParaRPr lang="ru-RU" b="1" dirty="0">
              <a:solidFill>
                <a:srgbClr val="993366">
                  <a:lumMod val="75000"/>
                </a:srgbClr>
              </a:solidFill>
              <a:latin typeface="Arial" charset="0"/>
            </a:endParaRPr>
          </a:p>
        </p:txBody>
      </p:sp>
      <p:pic>
        <p:nvPicPr>
          <p:cNvPr id="34834" name="Picture 4" descr="http://i062.radikal.ru/0811/38/d2cb819872e8.jp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21920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E2B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C:\Documents and Settings\Arina\Рабочий стол\school\44055369_1242836748_brosh_sakur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428625"/>
            <a:ext cx="7285567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" name="Picture 1" descr="C:\Documents and Settings\Arina\Рабочий стол\school\p1020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41" y="2643182"/>
            <a:ext cx="8890000" cy="5000625"/>
          </a:xfrm>
          <a:prstGeom prst="rect">
            <a:avLst/>
          </a:prstGeom>
          <a:noFill/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4098" name="Picture 2" descr="C:\Documents and Settings\Arina\Рабочий стол\school\needle_hand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4000504"/>
            <a:ext cx="6371228" cy="2857496"/>
          </a:xfrm>
          <a:prstGeom prst="rect">
            <a:avLst/>
          </a:prstGeom>
          <a:noFill/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4099" name="Picture 3" descr="C:\Documents and Settings\Arina\Рабочий стол\school\Igli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496" y="214293"/>
            <a:ext cx="6318280" cy="3257863"/>
          </a:xfrm>
          <a:prstGeom prst="rect">
            <a:avLst/>
          </a:prstGeom>
          <a:noFill/>
          <a:effectLst>
            <a:glow rad="228600">
              <a:srgbClr val="E7F6FF">
                <a:alpha val="40000"/>
              </a:srgb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0" y="3286125"/>
            <a:ext cx="7715261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ln w="18000">
                  <a:solidFill>
                    <a:srgbClr val="666699">
                      <a:lumMod val="20000"/>
                      <a:lumOff val="80000"/>
                    </a:srgbClr>
                  </a:solidFill>
                  <a:prstDash val="solid"/>
                  <a:miter lim="800000"/>
                </a:ln>
                <a:solidFill>
                  <a:srgbClr val="666699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Иглы для валяния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E2B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Другая 3">
      <a:dk1>
        <a:srgbClr val="FF5050"/>
      </a:dk1>
      <a:lt1>
        <a:srgbClr val="006666"/>
      </a:lt1>
      <a:dk2>
        <a:srgbClr val="666699"/>
      </a:dk2>
      <a:lt2>
        <a:srgbClr val="00CC99"/>
      </a:lt2>
      <a:accent1>
        <a:srgbClr val="FF0066"/>
      </a:accent1>
      <a:accent2>
        <a:srgbClr val="00B0F0"/>
      </a:accent2>
      <a:accent3>
        <a:srgbClr val="FFFF00"/>
      </a:accent3>
      <a:accent4>
        <a:srgbClr val="993366"/>
      </a:accent4>
      <a:accent5>
        <a:srgbClr val="E88651"/>
      </a:accent5>
      <a:accent6>
        <a:srgbClr val="92D050"/>
      </a:accent6>
      <a:hlink>
        <a:srgbClr val="168BBA"/>
      </a:hlink>
      <a:folHlink>
        <a:srgbClr val="0033C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3">
      <a:dk1>
        <a:srgbClr val="FF5050"/>
      </a:dk1>
      <a:lt1>
        <a:srgbClr val="006666"/>
      </a:lt1>
      <a:dk2>
        <a:srgbClr val="666699"/>
      </a:dk2>
      <a:lt2>
        <a:srgbClr val="00CC99"/>
      </a:lt2>
      <a:accent1>
        <a:srgbClr val="FF0066"/>
      </a:accent1>
      <a:accent2>
        <a:srgbClr val="00B0F0"/>
      </a:accent2>
      <a:accent3>
        <a:srgbClr val="FFFF00"/>
      </a:accent3>
      <a:accent4>
        <a:srgbClr val="993366"/>
      </a:accent4>
      <a:accent5>
        <a:srgbClr val="E88651"/>
      </a:accent5>
      <a:accent6>
        <a:srgbClr val="92D050"/>
      </a:accent6>
      <a:hlink>
        <a:srgbClr val="168BBA"/>
      </a:hlink>
      <a:folHlink>
        <a:srgbClr val="0033C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Другая 3">
      <a:dk1>
        <a:srgbClr val="FF5050"/>
      </a:dk1>
      <a:lt1>
        <a:srgbClr val="006666"/>
      </a:lt1>
      <a:dk2>
        <a:srgbClr val="666699"/>
      </a:dk2>
      <a:lt2>
        <a:srgbClr val="00CC99"/>
      </a:lt2>
      <a:accent1>
        <a:srgbClr val="FF0066"/>
      </a:accent1>
      <a:accent2>
        <a:srgbClr val="00B0F0"/>
      </a:accent2>
      <a:accent3>
        <a:srgbClr val="FFFF00"/>
      </a:accent3>
      <a:accent4>
        <a:srgbClr val="993366"/>
      </a:accent4>
      <a:accent5>
        <a:srgbClr val="E88651"/>
      </a:accent5>
      <a:accent6>
        <a:srgbClr val="92D050"/>
      </a:accent6>
      <a:hlink>
        <a:srgbClr val="168BBA"/>
      </a:hlink>
      <a:folHlink>
        <a:srgbClr val="0033C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Другая 3">
      <a:dk1>
        <a:srgbClr val="FF5050"/>
      </a:dk1>
      <a:lt1>
        <a:srgbClr val="006666"/>
      </a:lt1>
      <a:dk2>
        <a:srgbClr val="666699"/>
      </a:dk2>
      <a:lt2>
        <a:srgbClr val="00CC99"/>
      </a:lt2>
      <a:accent1>
        <a:srgbClr val="FF0066"/>
      </a:accent1>
      <a:accent2>
        <a:srgbClr val="00B0F0"/>
      </a:accent2>
      <a:accent3>
        <a:srgbClr val="FFFF00"/>
      </a:accent3>
      <a:accent4>
        <a:srgbClr val="993366"/>
      </a:accent4>
      <a:accent5>
        <a:srgbClr val="E88651"/>
      </a:accent5>
      <a:accent6>
        <a:srgbClr val="92D050"/>
      </a:accent6>
      <a:hlink>
        <a:srgbClr val="168BBA"/>
      </a:hlink>
      <a:folHlink>
        <a:srgbClr val="0033C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1662</TotalTime>
  <Words>147</Words>
  <Application>Microsoft Office PowerPoint</Application>
  <PresentationFormat>Широкоэкранный</PresentationFormat>
  <Paragraphs>36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27</vt:i4>
      </vt:variant>
    </vt:vector>
  </HeadingPairs>
  <TitlesOfParts>
    <vt:vector size="39" baseType="lpstr">
      <vt:lpstr>Arial</vt:lpstr>
      <vt:lpstr>Calibri</vt:lpstr>
      <vt:lpstr>Monotype Corsiva</vt:lpstr>
      <vt:lpstr>Times New Roman</vt:lpstr>
      <vt:lpstr>Trebuchet MS</vt:lpstr>
      <vt:lpstr>Wingdings</vt:lpstr>
      <vt:lpstr>Wingdings 2</vt:lpstr>
      <vt:lpstr>Тема Office</vt:lpstr>
      <vt:lpstr>1_Тема Office</vt:lpstr>
      <vt:lpstr>2_Тема Office</vt:lpstr>
      <vt:lpstr>3_Тема Office</vt:lpstr>
      <vt:lpstr>Изящная</vt:lpstr>
      <vt:lpstr>Проект на тему «Сухое валяние».  «Поэтапное выполнение куклы в технике сухого валяния».</vt:lpstr>
      <vt:lpstr>Презентация PowerPoint</vt:lpstr>
      <vt:lpstr>Что такое валяние?</vt:lpstr>
      <vt:lpstr>История валяния шерсти</vt:lpstr>
      <vt:lpstr>Презентация PowerPoint</vt:lpstr>
      <vt:lpstr>Шерсть для валяния</vt:lpstr>
      <vt:lpstr>Презентация PowerPoint</vt:lpstr>
      <vt:lpstr>Презентация PowerPoint</vt:lpstr>
      <vt:lpstr>Презентация PowerPoint</vt:lpstr>
      <vt:lpstr>Поэтапное выполнение куклы в технике сухого валяния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работа “Сухое валяние из шерсти”</dc:title>
  <dc:creator>Женя и Нина</dc:creator>
  <cp:lastModifiedBy>Пользователь Windows</cp:lastModifiedBy>
  <cp:revision>106</cp:revision>
  <cp:lastPrinted>2014-01-20T13:11:30Z</cp:lastPrinted>
  <dcterms:created xsi:type="dcterms:W3CDTF">2013-12-17T17:34:13Z</dcterms:created>
  <dcterms:modified xsi:type="dcterms:W3CDTF">2022-12-13T03:39:21Z</dcterms:modified>
</cp:coreProperties>
</file>